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2" r:id="rId8"/>
    <p:sldId id="266" r:id="rId9"/>
    <p:sldId id="267" r:id="rId10"/>
    <p:sldId id="263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2166" y="-11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A6445-CCD6-446A-A069-BE80D75E5923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7E580-A24B-4481-8A49-E980F212873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85FBF-1BFB-45C1-86F0-DBE2C5E74467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21098C-1A16-40AD-BD75-6F38D3CB070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01C5-DC99-431F-BE96-17889BD5A855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321E2-B12B-4FED-85FB-827520477FE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9B34C8-4493-403E-9864-2B37B70E33EB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ABCCD-95F3-4108-AFC0-0ACBC8DBCD1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53867-4C1D-4827-A182-0E7598A98010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5BFBF-D684-4720-BA19-B3BEA5F56B0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45DB-D3CB-431C-8C9A-2EB3DECA9C84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5F03-8A46-4A64-AF8F-26870C4A67A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5EE013-C6A7-496E-918B-DD3057CC0C91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E7351-3131-4B6D-9704-E2E556AFBD7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4324A-75A7-485B-86F2-6BBE5BA05809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F9F3D-75C2-4CD9-B6CD-19B8E88BF96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5B58-DBB4-416C-8A88-F8A177EA482E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3253E-3D69-4F57-87F6-ACB6559CB08E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5222F-AB59-4706-9D18-A2D764B78D7B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DF85F-9E58-4059-A9D4-3613D442B7E5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4A45F-54BE-449E-BAD4-9E33DB5BB70B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F5D54-F81C-4972-855F-9EDB5696A5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9144000" cy="6858001"/>
          </a:xfrm>
          <a:prstGeom prst="rect">
            <a:avLst/>
          </a:prstGeom>
          <a:gradFill flip="none" rotWithShape="1">
            <a:gsLst>
              <a:gs pos="79000">
                <a:schemeClr val="bg1">
                  <a:alpha val="0"/>
                </a:schemeClr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029" name="Picture 8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103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A231C28-56F4-4E5A-BF72-9370AFB556C7}" type="datetimeFigureOut">
              <a:rPr lang="en-GB"/>
              <a:pPr>
                <a:defRPr/>
              </a:pPr>
              <a:t>04/04/2020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C3CCD36-F6CB-4BE1-BDB2-B7F1D0CC00A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XIX" TargetMode="External"/><Relationship Id="rId3" Type="http://schemas.openxmlformats.org/officeDocument/2006/relationships/hyperlink" Target="https://ru.wikipedia.org/wiki/%D0%9B%D0%B0%D1%82%D0%B8%D0%BD%D1%81%D0%BA%D0%B8%D0%B9_%D1%8F%D0%B7%D1%8B%D0%BA" TargetMode="External"/><Relationship Id="rId7" Type="http://schemas.openxmlformats.org/officeDocument/2006/relationships/hyperlink" Target="https://ru.wikipedia.org/wiki/XVII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3%D0%BB%D1%8C%D1%82%D1%83%D1%80%D0%B0" TargetMode="External"/><Relationship Id="rId5" Type="http://schemas.openxmlformats.org/officeDocument/2006/relationships/hyperlink" Target="https://ru.wikipedia.org/wiki/%D0%95%D0%B2%D1%80%D0%BE%D0%BF%D0%B0" TargetMode="External"/><Relationship Id="rId10" Type="http://schemas.openxmlformats.org/officeDocument/2006/relationships/image" Target="../media/image17.jpeg"/><Relationship Id="rId4" Type="http://schemas.openxmlformats.org/officeDocument/2006/relationships/hyperlink" Target="https://ru.wikipedia.org/wiki/%D0%A5%D1%83%D0%B4%D0%BE%D0%B6%D0%B5%D1%81%D1%82%D0%B2%D0%B5%D0%BD%D0%BD%D1%8B%D0%B9_%D1%81%D1%82%D0%B8%D0%BB%D1%8C" TargetMode="External"/><Relationship Id="rId9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www.ote4estvo.ru/dostoprimechatelnosti-rossii/1024-ermitazh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1768_%D0%B3%D0%BE%D0%B4" TargetMode="External"/><Relationship Id="rId7" Type="http://schemas.openxmlformats.org/officeDocument/2006/relationships/image" Target="../media/image63.jpeg"/><Relationship Id="rId2" Type="http://schemas.openxmlformats.org/officeDocument/2006/relationships/hyperlink" Target="https://ru.wikipedia.org/wiki/31_%D0%B8%D1%8E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8%D0%B5%D1%80%D0%B5%D0%BC%D0%B5%D1%82%D0%B5%D0%B2%D1%8B" TargetMode="External"/><Relationship Id="rId5" Type="http://schemas.openxmlformats.org/officeDocument/2006/relationships/hyperlink" Target="https://ru.wikipedia.org/wiki/1803_%D0%B3%D0%BE%D0%B4" TargetMode="External"/><Relationship Id="rId4" Type="http://schemas.openxmlformats.org/officeDocument/2006/relationships/hyperlink" Target="https://ru.wikipedia.org/wiki/7_%D0%BC%D0%B0%D1%80%D1%82%D0%B0" TargetMode="Externa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/index.php?title=%D0%9E%D0%BF%D1%8B%D1%82_%D0%B4%D1%80%D1%83%D0%B6%D0%B1%D1%8B&amp;action=edit&amp;redlink=1" TargetMode="External"/><Relationship Id="rId3" Type="http://schemas.openxmlformats.org/officeDocument/2006/relationships/hyperlink" Target="https://ru.wikipedia.org/wiki/1768_%D0%B3%D0%BE%D0%B4" TargetMode="External"/><Relationship Id="rId7" Type="http://schemas.openxmlformats.org/officeDocument/2006/relationships/hyperlink" Target="https://ru.wikipedia.org/wiki/%D0%93%D1%80%D0%B5%D1%82%D1%80%D0%B8,_%D0%90%D0%BD%D0%B4%D1%80%D0%B5" TargetMode="External"/><Relationship Id="rId2" Type="http://schemas.openxmlformats.org/officeDocument/2006/relationships/hyperlink" Target="https://ru.wikipedia.org/wiki/31_%D0%B8%D1%8E%D0%BB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0%D0%B5%D0%BF%D0%BE%D1%81%D1%82%D0%BD%D0%BE%D0%B9_%D1%82%D0%B5%D0%B0%D1%82%D1%80" TargetMode="External"/><Relationship Id="rId5" Type="http://schemas.openxmlformats.org/officeDocument/2006/relationships/hyperlink" Target="https://ru.wikipedia.org/wiki/%D0%9A%D1%83%D1%81%D0%BA%D0%BE%D0%B2%D0%BE_(%D1%83%D1%81%D0%B0%D0%B4%D1%8C%D0%B1%D0%B0)" TargetMode="External"/><Relationship Id="rId10" Type="http://schemas.openxmlformats.org/officeDocument/2006/relationships/image" Target="../media/image64.jpeg"/><Relationship Id="rId4" Type="http://schemas.openxmlformats.org/officeDocument/2006/relationships/hyperlink" Target="https://ru.wikipedia.org/wiki/%D0%A8%D0%B5%D1%80%D0%B5%D0%BC%D0%B5%D1%82%D0%B5%D0%B2,_%D0%9F%D1%91%D1%82%D1%80_%D0%91%D0%BE%D1%80%D0%B8%D1%81%D0%BE%D0%B2%D0%B8%D1%87" TargetMode="External"/><Relationship Id="rId9" Type="http://schemas.openxmlformats.org/officeDocument/2006/relationships/hyperlink" Target="https://ru.wikipedia.org/wiki/%D0%A1%D0%B0%D0%BA%D0%BA%D0%B8%D0%BD%D0%B8,_%D0%90%D0%BD%D1%82%D0%BE%D0%BD%D0%B8%D0%BE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98%D1%82%D0%B0%D0%BB%D1%8C%D1%8F%D0%BD%D1%81%D0%BA%D0%B8%D0%B9_%D1%8F%D0%B7%D1%8B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XVIII_%D0%B2%D0%B5%D0%BA" TargetMode="External"/><Relationship Id="rId2" Type="http://schemas.openxmlformats.org/officeDocument/2006/relationships/hyperlink" Target="https://ru.wikipedia.org/wiki/%D0%A4%D1%80%D0%B0%D0%BD%D1%86%D1%83%D0%B7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hyperlink" Target="https://ru.wikipedia.org/wiki/%D0%91%D0%B0%D1%80%D0%BE%D0%BA%D0%BA%D0%BE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dirty="0"/>
          </a:p>
        </p:txBody>
      </p:sp>
      <p:pic>
        <p:nvPicPr>
          <p:cNvPr id="133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33600" y="1219200"/>
            <a:ext cx="5029200" cy="4419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Русское искусство XVIII </a:t>
            </a:r>
            <a:r>
              <a:rPr lang="ru-RU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( </a:t>
            </a:r>
            <a:r>
              <a:rPr lang="ru-RU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18 ) века</a:t>
            </a:r>
            <a:endParaRPr lang="en-GB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34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Классицизм</a:t>
            </a:r>
            <a:endParaRPr lang="ru-RU" sz="7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8" name="Объект 2"/>
          <p:cNvSpPr>
            <a:spLocks noGrp="1"/>
          </p:cNvSpPr>
          <p:nvPr>
            <p:ph idx="1"/>
          </p:nvPr>
        </p:nvSpPr>
        <p:spPr>
          <a:xfrm>
            <a:off x="0" y="1066800"/>
            <a:ext cx="8991600" cy="2743200"/>
          </a:xfrm>
        </p:spPr>
        <p:txBody>
          <a:bodyPr/>
          <a:lstStyle/>
          <a:p>
            <a:r>
              <a:rPr lang="ru-RU" sz="4000" b="1" smtClean="0"/>
              <a:t>Классицизм</a:t>
            </a:r>
            <a:r>
              <a:rPr lang="ru-RU" sz="4000" smtClean="0"/>
              <a:t> (</a:t>
            </a:r>
            <a:r>
              <a:rPr lang="ru-RU" sz="4000" smtClean="0">
                <a:hlinkClick r:id="rId2" tooltip="Французский язык"/>
              </a:rPr>
              <a:t>фр.</a:t>
            </a:r>
            <a:r>
              <a:rPr lang="ru-RU" sz="4000" smtClean="0"/>
              <a:t> </a:t>
            </a:r>
            <a:r>
              <a:rPr lang="ru-RU" sz="4000" i="1" smtClean="0"/>
              <a:t>classicisme</a:t>
            </a:r>
            <a:r>
              <a:rPr lang="ru-RU" sz="4000" smtClean="0"/>
              <a:t>, от </a:t>
            </a:r>
            <a:r>
              <a:rPr lang="ru-RU" sz="4000" smtClean="0">
                <a:hlinkClick r:id="rId3" tooltip="Латинский язык"/>
              </a:rPr>
              <a:t>лат.</a:t>
            </a:r>
            <a:r>
              <a:rPr lang="ru-RU" sz="4000" smtClean="0"/>
              <a:t> </a:t>
            </a:r>
            <a:r>
              <a:rPr lang="ru-RU" sz="4000" i="1" smtClean="0"/>
              <a:t>classicus</a:t>
            </a:r>
            <a:r>
              <a:rPr lang="ru-RU" sz="4000" smtClean="0"/>
              <a:t> — образцовый) — </a:t>
            </a:r>
            <a:r>
              <a:rPr lang="ru-RU" sz="4000" smtClean="0">
                <a:hlinkClick r:id="rId4" tooltip="Художественный стиль"/>
              </a:rPr>
              <a:t>художественный стиль</a:t>
            </a:r>
            <a:r>
              <a:rPr lang="ru-RU" sz="4000" smtClean="0"/>
              <a:t> и эстетическое направление в </a:t>
            </a:r>
            <a:r>
              <a:rPr lang="ru-RU" sz="4000" smtClean="0">
                <a:hlinkClick r:id="rId5" tooltip="Европа"/>
              </a:rPr>
              <a:t>европейской</a:t>
            </a:r>
            <a:r>
              <a:rPr lang="ru-RU" sz="4000" smtClean="0"/>
              <a:t> </a:t>
            </a:r>
            <a:r>
              <a:rPr lang="ru-RU" sz="4000" smtClean="0">
                <a:hlinkClick r:id="rId6" tooltip="Культура"/>
              </a:rPr>
              <a:t>культуре</a:t>
            </a:r>
            <a:r>
              <a:rPr lang="ru-RU" sz="4000" smtClean="0"/>
              <a:t> </a:t>
            </a:r>
            <a:r>
              <a:rPr lang="ru-RU" sz="4000" smtClean="0">
                <a:hlinkClick r:id="rId7" tooltip="XVII"/>
              </a:rPr>
              <a:t>XVII</a:t>
            </a:r>
            <a:r>
              <a:rPr lang="ru-RU" sz="4000" smtClean="0"/>
              <a:t>—</a:t>
            </a:r>
            <a:r>
              <a:rPr lang="ru-RU" sz="4000" smtClean="0">
                <a:hlinkClick r:id="rId8" tooltip="XIX"/>
              </a:rPr>
              <a:t>XIX</a:t>
            </a:r>
            <a:r>
              <a:rPr lang="ru-RU" sz="4000" smtClean="0"/>
              <a:t> вв.</a:t>
            </a:r>
          </a:p>
        </p:txBody>
      </p:sp>
      <p:pic>
        <p:nvPicPr>
          <p:cNvPr id="24579" name="Picture 2" descr="C:\Users\user\Desktop\Русское искусство XVIII ( 18 ) века\Warszawa_Teatr_Wielki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52400" y="4267200"/>
            <a:ext cx="57086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C:\Users\user\Desktop\Русское искусство XVIII ( 18 ) века\Villa_Rotonda_classicizm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019800" y="4570413"/>
            <a:ext cx="3048000" cy="205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черты классицизма.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ru-RU" sz="2000" smtClean="0"/>
              <a:t>- геометрически правильные планы, уравновешенность и строгая симметрия композиции;</a:t>
            </a:r>
          </a:p>
          <a:p>
            <a:r>
              <a:rPr lang="ru-RU" sz="2000" smtClean="0"/>
              <a:t>- целостность, ясность и простота («великолепие» не уходит из числа эстетических критериев оценки архитектуры, но рядом возникает другой - "благородная простота", отвечающая культу Истины и Разума);</a:t>
            </a:r>
          </a:p>
          <a:p>
            <a:r>
              <a:rPr lang="ru-RU" sz="2000" smtClean="0"/>
              <a:t>- монументальность и крупномасштабность формы;</a:t>
            </a:r>
          </a:p>
          <a:p>
            <a:r>
              <a:rPr lang="ru-RU" sz="2000" smtClean="0"/>
              <a:t>- использование классических ордеров как конструктивных элементов: ордер играет ведущую роль в создании архитектурно-художественного образа, определяя масштаб, размеры, пропорциональные соотношения; колонны, в отличие от барокко, не связаны со стеной; ордерные элементы выделены белым цветом.</a:t>
            </a:r>
          </a:p>
          <a:p>
            <a:r>
              <a:rPr lang="ru-RU" sz="2000" smtClean="0"/>
              <a:t>- ослабление светотеневых контрастов: культивируется плоскостная оформление стен (пилястры вместо колонн), ценится сочетание простых геометрических форм, силуэтная линеарность.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user\Desktop\Русское искусство XVIII ( 18 ) века\7-1-klassic-ar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49339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Users\user\Desktop\Русское искусство XVIII ( 18 ) века\загружен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152400"/>
            <a:ext cx="37925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4" descr="C:\Users\user\Desktop\Русское искусство XVIII ( 18 ) века\Pashkov_house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3" y="3505200"/>
            <a:ext cx="4929187" cy="325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C:\Users\user\Desktop\Русское искусство XVIII ( 18 ) века\mainP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2743200"/>
            <a:ext cx="2971800" cy="405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i="1" smtClean="0"/>
              <a:t>Петропавловский собор возведён в 1712—1733 годах (архитектор Доменико Трезини) на месте одноимённой деревянной церкви (1703—1704).</a:t>
            </a:r>
            <a:endParaRPr lang="ru-RU" sz="2400" smtClean="0"/>
          </a:p>
        </p:txBody>
      </p:sp>
      <p:pic>
        <p:nvPicPr>
          <p:cNvPr id="27650" name="Picture 2" descr="C:\Users\user\Desktop\Русское искусство XVIII ( 18 ) века\0_224f8_f0d71174_XL_1k1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229600" cy="549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Деревянный Петропавловский собор, старинная </a:t>
            </a:r>
            <a:r>
              <a:rPr lang="ru-RU" i="1" dirty="0" smtClean="0"/>
              <a:t>гравюра.</a:t>
            </a:r>
            <a:endParaRPr lang="ru-RU" dirty="0"/>
          </a:p>
        </p:txBody>
      </p:sp>
      <p:sp>
        <p:nvSpPr>
          <p:cNvPr id="2867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Users\user\Desktop\Русское искусство XVIII ( 18 ) века\111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65250"/>
            <a:ext cx="3505200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C:\Users\user\Desktop\Русское искусство XVIII ( 18 ) века\jPSgg2NWT3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1371600"/>
            <a:ext cx="3354388" cy="535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5400" i="1" smtClean="0"/>
              <a:t>Петергоф, 1907 год </a:t>
            </a:r>
            <a:endParaRPr lang="ru-RU" sz="5400" smtClean="0"/>
          </a:p>
        </p:txBody>
      </p:sp>
      <p:sp>
        <p:nvSpPr>
          <p:cNvPr id="2969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Users\user\Desktop\Русское искусство XVIII ( 18 ) века\Peterhof_Fountains_19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938" y="1295400"/>
            <a:ext cx="8839200" cy="529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033463"/>
          </a:xfrm>
        </p:spPr>
        <p:txBody>
          <a:bodyPr/>
          <a:lstStyle/>
          <a:p>
            <a:r>
              <a:rPr lang="ru-RU" sz="3200" i="1" smtClean="0"/>
              <a:t>Панорамный вид стрелки Васильевского острова в С.-Петербурге, выполненный Дж. А. Аткинсоном в период 1805-1807 гг.</a:t>
            </a:r>
            <a:endParaRPr lang="ru-RU" sz="3200" smtClean="0"/>
          </a:p>
        </p:txBody>
      </p:sp>
      <p:sp>
        <p:nvSpPr>
          <p:cNvPr id="3072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Users\user\Desktop\Русское искусство XVIII ( 18 ) века\14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828800"/>
            <a:ext cx="8839200" cy="486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033463"/>
          </a:xfrm>
        </p:spPr>
        <p:txBody>
          <a:bodyPr/>
          <a:lstStyle/>
          <a:p>
            <a:r>
              <a:rPr lang="ru-RU" sz="1800" i="1" smtClean="0"/>
              <a:t>Мраморный дворец построен в 1768—1785 годах по проекту архитектора Антонио Ринальди в стиле классицизм по заказу императрицы Екатерины для её фаворита графа Г. Г. Орлова. Мраморный дворец — первое здание в Петербурге, фасады которого облицованы естественным камнем. Литография Джозефа Шарлеманя (1782—1861)</a:t>
            </a:r>
            <a:endParaRPr lang="ru-RU" sz="1800" smtClean="0"/>
          </a:p>
        </p:txBody>
      </p:sp>
      <p:sp>
        <p:nvSpPr>
          <p:cNvPr id="3174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Users\user\Desktop\Русское искусство XVIII ( 18 ) века\14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555750"/>
            <a:ext cx="7086600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Архангельск на старинной гравюре 18 века</a:t>
            </a:r>
            <a:endParaRPr lang="ru-RU" dirty="0"/>
          </a:p>
        </p:txBody>
      </p:sp>
      <p:sp>
        <p:nvSpPr>
          <p:cNvPr id="3277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C:\Users\user\Desktop\Русское искусство XVIII ( 18 ) века\14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295400"/>
            <a:ext cx="8839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i="1" dirty="0"/>
              <a:t>Архангельск на старинной гравюре 18 века</a:t>
            </a:r>
            <a:endParaRPr lang="ru-RU" dirty="0"/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3795" name="Picture 2" descr="C:\Users\user\Desktop\Русское искусство XVIII ( 18 ) века\14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8" y="1295400"/>
            <a:ext cx="8964612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34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6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  <a:endParaRPr lang="ru-RU" sz="66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Users\user\Desktop\Русское искусство XVIII ( 18 ) века\mramo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066800"/>
            <a:ext cx="8839200" cy="558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8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Живопись</a:t>
            </a:r>
            <a:endParaRPr lang="ru-RU" sz="8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818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4819" name="Picture 2" descr="C:\Users\user\Desktop\Русское искусство XVIII ( 18 ) века\6692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70000"/>
            <a:ext cx="6705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>
          <a:xfrm>
            <a:off x="152400" y="3886200"/>
            <a:ext cx="8839200" cy="2895600"/>
          </a:xfrm>
        </p:spPr>
        <p:txBody>
          <a:bodyPr/>
          <a:lstStyle/>
          <a:p>
            <a:r>
              <a:rPr lang="ru-RU" smtClean="0"/>
              <a:t>В русской живописи 18 века продолжался процесс обмирщения ( переориентации ), который начался еще в предыдущем веке. Свидетельством данного явления стало развитие портретной живописи.</a:t>
            </a:r>
          </a:p>
        </p:txBody>
      </p:sp>
      <p:pic>
        <p:nvPicPr>
          <p:cNvPr id="35842" name="Picture 2" descr="C:\Users\user\Desktop\Русское искусство XVIII ( 18 ) века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77788"/>
            <a:ext cx="67818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152400" y="3657600"/>
            <a:ext cx="8839200" cy="3078163"/>
          </a:xfrm>
        </p:spPr>
        <p:txBody>
          <a:bodyPr/>
          <a:lstStyle/>
          <a:p>
            <a:r>
              <a:rPr lang="ru-RU" smtClean="0"/>
              <a:t>18 век подарил нам несколько замечательных художников, прославившихся именно в написании портретов. Речь идет о Никитине, Матвееве, Адольском и Зубове. Эти художники утверждали новый, светский принцип русской живописи 18 века.</a:t>
            </a:r>
          </a:p>
        </p:txBody>
      </p:sp>
      <p:pic>
        <p:nvPicPr>
          <p:cNvPr id="36866" name="Picture 2" descr="C:\Users\user\Desktop\Русское искусство XVIII ( 18 ) века\220px-Nikitin_Getma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266700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7" name="Picture 3" descr="C:\Users\user\Desktop\Русское искусство XVIII ( 18 ) века\116144626_1409571604_1_Avtoportret_Misha_Matveevob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52400"/>
            <a:ext cx="2797175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C:\Users\user\Desktop\Русское искусство XVIII ( 18 ) века\Platon_Zubov_by_Eggin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152400"/>
            <a:ext cx="2698750" cy="343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" y="3352800"/>
            <a:ext cx="8915400" cy="33528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Культурным центром русской живописи 18 века становится </a:t>
            </a:r>
            <a:r>
              <a:rPr lang="ru-RU" dirty="0">
                <a:hlinkClick r:id="rId2"/>
              </a:rPr>
              <a:t>Эрмитаж</a:t>
            </a:r>
            <a:r>
              <a:rPr lang="ru-RU" dirty="0"/>
              <a:t>. В 1764 году было положено начало формирования новой коллекции художественных достояний…   Русская живопись 18 века очень оригинальна и интересна. 18 век подарил нам много замечательных художников и их великих произведений.</a:t>
            </a:r>
          </a:p>
        </p:txBody>
      </p:sp>
      <p:pic>
        <p:nvPicPr>
          <p:cNvPr id="37890" name="Picture 2" descr="C:\Users\user\Desktop\Русское искусство XVIII ( 18 ) века\118705436_83629959_large_4498623_ERMITAJ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52400"/>
            <a:ext cx="491648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C:\Users\user\Desktop\Русское искусство XVIII ( 18 ) века\DSC0393467776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40338" y="266700"/>
            <a:ext cx="37433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00" y="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Фёдор Степанович Рокотов</a:t>
            </a:r>
          </a:p>
        </p:txBody>
      </p:sp>
      <p:sp>
        <p:nvSpPr>
          <p:cNvPr id="38914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8915" name="Picture 2" descr="C:\Users\user\Desktop\Русское искусство XVIII ( 18 ) века\Fedor_Rokotov_-_Портрет_А.П.Струйской_-_Google_Art_Projec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2819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3" descr="C:\Users\user\Desktop\Русское искусство XVIII ( 18 ) века\rokotov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14400"/>
            <a:ext cx="2671763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C:\Users\user\Desktop\Русское искусство XVIII ( 18 ) века\rokot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438" y="914400"/>
            <a:ext cx="289083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5" descr="C:\Users\user\Desktop\Русское искусство XVIII ( 18 ) века\3326157fcac6fbf1bb03c5e533b6b0b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60688" y="4648200"/>
            <a:ext cx="3281362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Владимир Лукич </a:t>
            </a:r>
            <a:r>
              <a:rPr lang="ru-RU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Боровиковский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938" name="Picture 2" descr="C:\Users\user\Desktop\Русское искусство XVIII ( 18 ) века\3razumovs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259080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3" descr="C:\Users\user\Desktop\Русское искусство XVIII ( 18 ) века\i_1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928688"/>
            <a:ext cx="2530475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C:\Users\user\Desktop\Русское искусство XVIII ( 18 ) века\28033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7913" y="900113"/>
            <a:ext cx="2733675" cy="333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C:\Users\user\Desktop\Русское искусство XVIII ( 18 ) века\071017193425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343400"/>
            <a:ext cx="193516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C:\Users\user\Desktop\Русское искусство XVIII ( 18 ) века\1narish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367213"/>
            <a:ext cx="190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7" descr="C:\Users\user\Desktop\Русское искусство XVIII ( 18 ) века\91.-В.Л.-Боровиковский.-Портрет-Скобеевой.-II-половина-1790-х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53000" y="4402138"/>
            <a:ext cx="1782763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C:\Users\user\Desktop\Русское искусство XVIII ( 18 ) века\2pavel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08825" y="4402138"/>
            <a:ext cx="17827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875"/>
            <a:ext cx="8229600" cy="10334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Алексей Гаврилович Венецианов</a:t>
            </a:r>
          </a:p>
        </p:txBody>
      </p:sp>
      <p:sp>
        <p:nvSpPr>
          <p:cNvPr id="409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0963" name="Picture 2" descr="C:\Users\user\Desktop\Русское искусство XVIII ( 18 ) века\220px-Aleksei-venetsianov-a-portrait-of-m-a-venetsianova-18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14400"/>
            <a:ext cx="23050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 descr="C:\Users\user\Desktop\Русское искусство XVIII ( 18 ) века\zaharka-venecianov+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914400"/>
            <a:ext cx="23272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4" descr="C:\Users\user\Desktop\Русское искусство XVIII ( 18 ) века\i_17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4111625"/>
            <a:ext cx="3429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5" descr="C:\Users\user\Desktop\Русское искусство XVIII ( 18 ) века\51ea9dceaf3d21cee4b78b204cf9299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914400"/>
            <a:ext cx="375761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6" descr="C:\Users\user\Desktop\Русское искусство XVIII ( 18 ) века\r40krest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2425" y="4108450"/>
            <a:ext cx="1903413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 descr="C:\Users\user\Desktop\Русское искусство XVIII ( 18 ) века\2157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77013" y="4103688"/>
            <a:ext cx="22860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Дмитрий Григорьевич Левицкий</a:t>
            </a:r>
          </a:p>
        </p:txBody>
      </p:sp>
      <p:sp>
        <p:nvSpPr>
          <p:cNvPr id="419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41987" name="Picture 2" descr="C:\Users\user\Desktop\Русское искусство XVIII ( 18 ) века\levickiy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762000"/>
            <a:ext cx="28575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3" descr="C:\Users\user\Desktop\Русское искусство XVIII ( 18 ) века\_Д.Г. Портрет Е.И. Нелидовой. 1773 г. Государственный Русский музей.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1349375"/>
            <a:ext cx="1905000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4" descr="C:\Users\user\Desktop\Русское искусство XVIII ( 18 ) века\mediaprevie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42025" y="762000"/>
            <a:ext cx="28733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5" descr="C:\Users\user\Desktop\Русское искусство XVIII ( 18 ) века\1agas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4648200"/>
            <a:ext cx="1676400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6" descr="C:\Users\user\Desktop\Русское искусство XVIII ( 18 ) века\levickiy_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0" y="4648200"/>
            <a:ext cx="1677988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2" name="Picture 7" descr="C:\Users\user\Desktop\Русское искусство XVIII ( 18 ) века\_Д.Г. Портрет Г.И. Алымовой. 1773 г. Государственный Русский музей.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29200" y="4687888"/>
            <a:ext cx="1608138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3" name="Picture 8" descr="C:\Users\user\Desktop\Русское искусство XVIII ( 18 ) века\21447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308850" y="4686300"/>
            <a:ext cx="1600200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0688" y="533400"/>
            <a:ext cx="8229600" cy="10334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публичный театр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3010" name="Picture 2" descr="C:\Users\user\Desktop\Русское искусство XVIII ( 18 ) века\8538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2286000"/>
            <a:ext cx="8763000" cy="376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ъект 2"/>
          <p:cNvSpPr>
            <a:spLocks noGrp="1"/>
          </p:cNvSpPr>
          <p:nvPr>
            <p:ph idx="1"/>
          </p:nvPr>
        </p:nvSpPr>
        <p:spPr>
          <a:xfrm>
            <a:off x="228600" y="3581400"/>
            <a:ext cx="8763000" cy="3124200"/>
          </a:xfrm>
        </p:spPr>
        <p:txBody>
          <a:bodyPr/>
          <a:lstStyle/>
          <a:p>
            <a:r>
              <a:rPr lang="ru-RU" smtClean="0"/>
              <a:t>В начале 18 века, в Москве, на Красной площади впервые открылся публичный театр. В театре играла иностранная труппа актеров. Актеры ставили пьесы француза Мольера, первые русские драматические произведения и трагедии античной жизни.</a:t>
            </a:r>
          </a:p>
        </p:txBody>
      </p:sp>
      <p:pic>
        <p:nvPicPr>
          <p:cNvPr id="44034" name="Picture 2" descr="C:\Users\user\Desktop\Русское искусство XVIII ( 18 ) века\1390480144_img_37744038_6324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65100"/>
            <a:ext cx="4762500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ъект 2"/>
          <p:cNvSpPr>
            <a:spLocks noGrp="1"/>
          </p:cNvSpPr>
          <p:nvPr>
            <p:ph idx="1"/>
          </p:nvPr>
        </p:nvSpPr>
        <p:spPr>
          <a:xfrm>
            <a:off x="76200" y="152400"/>
            <a:ext cx="8991600" cy="6629400"/>
          </a:xfrm>
        </p:spPr>
        <p:txBody>
          <a:bodyPr/>
          <a:lstStyle/>
          <a:p>
            <a:r>
              <a:rPr lang="ru-RU" sz="6600" smtClean="0"/>
              <a:t>Русская архитектура 18 века связанна преимущественно с тремя архитектурными направлениями. Это, прежде всего…………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Прасковья Ивановна </a:t>
            </a:r>
            <a:r>
              <a:rPr lang="ru-RU" sz="4800" b="1" i="1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Жемчугова</a:t>
            </a:r>
            <a:endParaRPr lang="ru-RU" sz="48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14800" y="1447800"/>
            <a:ext cx="4876800" cy="5257800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b="1" dirty="0" err="1"/>
              <a:t>Праско́вья</a:t>
            </a:r>
            <a:r>
              <a:rPr lang="ru-RU" b="1" dirty="0"/>
              <a:t> </a:t>
            </a:r>
            <a:r>
              <a:rPr lang="ru-RU" b="1" dirty="0" err="1" smtClean="0"/>
              <a:t>Ива́новна</a:t>
            </a:r>
            <a:r>
              <a:rPr lang="ru-RU" b="1" dirty="0" smtClean="0"/>
              <a:t> </a:t>
            </a:r>
            <a:r>
              <a:rPr lang="ru-RU" b="1" dirty="0" err="1"/>
              <a:t>Ковалёва-Жемчуго́ва</a:t>
            </a:r>
            <a:r>
              <a:rPr lang="ru-RU" b="1" dirty="0"/>
              <a:t>, графиня </a:t>
            </a:r>
            <a:r>
              <a:rPr lang="ru-RU" b="1" dirty="0" err="1" smtClean="0"/>
              <a:t>Шереме́тева</a:t>
            </a:r>
            <a:r>
              <a:rPr lang="ru-RU" dirty="0"/>
              <a:t> (20 </a:t>
            </a:r>
            <a:r>
              <a:rPr lang="ru-RU" dirty="0">
                <a:hlinkClick r:id="rId2" tooltip="31 июля"/>
              </a:rPr>
              <a:t>[31] июля</a:t>
            </a:r>
            <a:r>
              <a:rPr lang="ru-RU" dirty="0"/>
              <a:t> </a:t>
            </a:r>
            <a:r>
              <a:rPr lang="ru-RU" dirty="0">
                <a:hlinkClick r:id="rId3" tooltip="1768 год"/>
              </a:rPr>
              <a:t>1768</a:t>
            </a:r>
            <a:r>
              <a:rPr lang="ru-RU" dirty="0"/>
              <a:t>, Ярославская губерния — 23 февраля [</a:t>
            </a:r>
            <a:r>
              <a:rPr lang="ru-RU" dirty="0">
                <a:hlinkClick r:id="rId4" tooltip="7 марта"/>
              </a:rPr>
              <a:t>7 марта</a:t>
            </a:r>
            <a:r>
              <a:rPr lang="ru-RU" dirty="0"/>
              <a:t>] </a:t>
            </a:r>
            <a:r>
              <a:rPr lang="ru-RU" dirty="0">
                <a:hlinkClick r:id="rId5" tooltip="1803 год"/>
              </a:rPr>
              <a:t>1803</a:t>
            </a:r>
            <a:r>
              <a:rPr lang="ru-RU" dirty="0"/>
              <a:t>, Санкт-Петербург) — русская актриса и певица, крепостная графов </a:t>
            </a:r>
            <a:r>
              <a:rPr lang="ru-RU" dirty="0">
                <a:hlinkClick r:id="rId6" tooltip="Шереметевы"/>
              </a:rPr>
              <a:t>Шереметевых</a:t>
            </a:r>
            <a:r>
              <a:rPr lang="ru-RU" dirty="0"/>
              <a:t>.</a:t>
            </a:r>
          </a:p>
        </p:txBody>
      </p:sp>
      <p:pic>
        <p:nvPicPr>
          <p:cNvPr id="45059" name="Picture 2" descr="C:\Users\user\Desktop\Русское искусство XVIII ( 18 ) века\1803._Nikolai_Argunov_(1771-c1829)_-_Portrait_of_Praskovya_Ivanovna_Zhemchugova-Sheremeteva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6688" y="1524000"/>
            <a:ext cx="3779837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10000"/>
            <a:ext cx="9144000" cy="3048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Родилась 20 </a:t>
            </a:r>
            <a:r>
              <a:rPr lang="ru-RU" dirty="0">
                <a:hlinkClick r:id="rId2" tooltip="31 июля"/>
              </a:rPr>
              <a:t>(31) июля</a:t>
            </a:r>
            <a:r>
              <a:rPr lang="ru-RU" dirty="0"/>
              <a:t> </a:t>
            </a:r>
            <a:r>
              <a:rPr lang="ru-RU" dirty="0">
                <a:hlinkClick r:id="rId3" tooltip="1768 год"/>
              </a:rPr>
              <a:t>1768</a:t>
            </a:r>
            <a:r>
              <a:rPr lang="ru-RU" dirty="0"/>
              <a:t> года в Ярославской </a:t>
            </a:r>
            <a:r>
              <a:rPr lang="ru-RU" dirty="0" smtClean="0"/>
              <a:t>губернии, </a:t>
            </a:r>
            <a:r>
              <a:rPr lang="ru-RU" dirty="0"/>
              <a:t>в семье кузнеца Ивана Степановича Горбунова (известен также как Кузнецов, Ковалёв), перешедшей в собственность к </a:t>
            </a:r>
            <a:r>
              <a:rPr lang="ru-RU" dirty="0">
                <a:hlinkClick r:id="rId4" tooltip="Шереметев, Пётр Борисович"/>
              </a:rPr>
              <a:t>Петру Шереметеву</a:t>
            </a:r>
            <a:r>
              <a:rPr lang="ru-RU" dirty="0"/>
              <a:t> с приданым его супруги, Варвары Алексеевны Черкасской.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В возрасте семи лет была взята на воспитание княгиней Марфой Михайловной Долгорукой в </a:t>
            </a:r>
            <a:r>
              <a:rPr lang="ru-RU" dirty="0">
                <a:hlinkClick r:id="rId5" tooltip="Кусково (усадьба)"/>
              </a:rPr>
              <a:t>Кусково</a:t>
            </a:r>
            <a:r>
              <a:rPr lang="ru-RU" dirty="0"/>
              <a:t>, подмосковную усадьбу Шереметевых. У девочки рано обнаружились способности к музыке, и её начали готовить для труппы </a:t>
            </a:r>
            <a:r>
              <a:rPr lang="ru-RU" dirty="0">
                <a:hlinkClick r:id="rId6" tooltip="Крепостной театр"/>
              </a:rPr>
              <a:t>крепостного театра</a:t>
            </a:r>
            <a:r>
              <a:rPr lang="ru-RU" dirty="0"/>
              <a:t>. Дебютировала 22 июня 1779 года в роли служанки в опере </a:t>
            </a:r>
            <a:r>
              <a:rPr lang="ru-RU" dirty="0">
                <a:hlinkClick r:id="rId7" tooltip="Гретри, Андре"/>
              </a:rPr>
              <a:t>Андре </a:t>
            </a:r>
            <a:r>
              <a:rPr lang="ru-RU" dirty="0" err="1">
                <a:hlinkClick r:id="rId7" tooltip="Гретри, Андре"/>
              </a:rPr>
              <a:t>Гретри</a:t>
            </a:r>
            <a:r>
              <a:rPr lang="ru-RU" dirty="0"/>
              <a:t> «</a:t>
            </a:r>
            <a:r>
              <a:rPr lang="ru-RU" dirty="0">
                <a:hlinkClick r:id="rId8" tooltip="Опыт дружбы (страница отсутствует)"/>
              </a:rPr>
              <a:t>Опыт дружбы</a:t>
            </a:r>
            <a:r>
              <a:rPr lang="ru-RU" dirty="0"/>
              <a:t>». На следующий год вышла на сцену в роли Белинды в опере </a:t>
            </a:r>
            <a:r>
              <a:rPr lang="ru-RU" dirty="0">
                <a:hlinkClick r:id="rId9" tooltip="Саккини, Антонио"/>
              </a:rPr>
              <a:t>Антонио </a:t>
            </a:r>
            <a:r>
              <a:rPr lang="ru-RU" dirty="0" err="1">
                <a:hlinkClick r:id="rId9" tooltip="Саккини, Антонио"/>
              </a:rPr>
              <a:t>Саккини</a:t>
            </a:r>
            <a:r>
              <a:rPr lang="ru-RU" dirty="0"/>
              <a:t> «Колония, или Новое поселение» уже под именем </a:t>
            </a:r>
            <a:r>
              <a:rPr lang="ru-RU" dirty="0" err="1" smtClean="0"/>
              <a:t>Жемчуговой</a:t>
            </a:r>
            <a:r>
              <a:rPr lang="ru-RU" baseline="30000" dirty="0"/>
              <a:t>.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pic>
        <p:nvPicPr>
          <p:cNvPr id="46082" name="Picture 2" descr="C:\Users\user\Desktop\Русское искусство XVIII ( 18 ) века\zhemchugova1_1501137625.jpg.600x450_q8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09800" y="244475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60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Барокко</a:t>
            </a:r>
            <a:endParaRPr lang="ru-RU" sz="60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19200"/>
            <a:ext cx="9296400" cy="2590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Барокко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(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  <a:hlinkClick r:id="rId2" tooltip="Итальянский язык"/>
              </a:rPr>
              <a:t>итал.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  <a:r>
              <a:rPr lang="ru-RU" sz="40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barocco</a:t>
            </a:r>
            <a:r>
              <a:rPr lang="ru-RU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— «причудливый», «странный», «склонный к излишествам»,  (дословно «жемчужина с пороком»)</a:t>
            </a:r>
          </a:p>
        </p:txBody>
      </p:sp>
      <p:pic>
        <p:nvPicPr>
          <p:cNvPr id="18435" name="Picture 2" descr="C:\Users\user\Desktop\Русское искусство XVIII ( 18 ) века\b0ec637aac04f13166d4d78e8c1c89a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748088"/>
            <a:ext cx="44751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3" descr="C:\Users\user\Desktop\Русское искусство XVIII ( 18 ) века\Frauenkirche-baroc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3124200"/>
            <a:ext cx="2514600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Характерные черты искусства барокко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1371600"/>
            <a:ext cx="8915400" cy="53340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грандиозность;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преувеличенная </a:t>
            </a:r>
            <a:r>
              <a:rPr lang="ru-RU" dirty="0" smtClean="0"/>
              <a:t>пышность;</a:t>
            </a:r>
            <a:endParaRPr lang="ru-RU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динамика, напряженность;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яркость, изящество;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декоративность, зрелищность, театральность;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излишество причудливых элементов;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эмоциональный накал страстей;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совмещению иллюзорного и реального;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сильные контрасты (масштабов и ритмов, материалов и фактур, света и тени);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dirty="0"/>
              <a:t>синтез искусств (скульптура и живопись словно сливались с архитектурой).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C:\Users\user\Desktop\Русское искусство XVIII ( 18 ) века\12-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152400"/>
            <a:ext cx="323691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C:\Users\user\Desktop\Русское искусство XVIII ( 18 ) века\chem-otlichaetsya-barokko-ot-klassiciz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875" y="2286000"/>
            <a:ext cx="3236913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4" descr="C:\Users\user\Desktop\Русское искусство XVIII ( 18 ) века\imag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3657600"/>
            <a:ext cx="5011738" cy="311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5" descr="C:\Users\user\Desktop\Русское искусство XVIII ( 18 ) века\b0ec637aac04f13166d4d78e8c1c89a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86200" y="152400"/>
            <a:ext cx="5105400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C:\Users\user\Desktop\Русское искусство XVIII ( 18 ) века\barokko_elizavetinskoe_-_7_-_bol_shoj_petergofskij_dvor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375" y="4719638"/>
            <a:ext cx="3109913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03346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7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7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ококо</a:t>
            </a:r>
            <a:endParaRPr lang="ru-RU" sz="72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3733800"/>
          </a:xfrm>
        </p:spPr>
        <p:txBody>
          <a:bodyPr/>
          <a:lstStyle/>
          <a:p>
            <a:r>
              <a:rPr lang="ru-RU" b="1" smtClean="0"/>
              <a:t>Рококо́</a:t>
            </a:r>
            <a:r>
              <a:rPr lang="ru-RU" smtClean="0"/>
              <a:t> (</a:t>
            </a:r>
            <a:r>
              <a:rPr lang="ru-RU" smtClean="0">
                <a:hlinkClick r:id="rId2" tooltip="Французский язык"/>
              </a:rPr>
              <a:t>фр.</a:t>
            </a:r>
            <a:r>
              <a:rPr lang="ru-RU" smtClean="0"/>
              <a:t> </a:t>
            </a:r>
            <a:r>
              <a:rPr lang="ru-RU" i="1" smtClean="0"/>
              <a:t>rococo</a:t>
            </a:r>
            <a:r>
              <a:rPr lang="ru-RU" smtClean="0"/>
              <a:t> от </a:t>
            </a:r>
            <a:r>
              <a:rPr lang="ru-RU" i="1" smtClean="0"/>
              <a:t>rocaille</a:t>
            </a:r>
            <a:r>
              <a:rPr lang="ru-RU" smtClean="0"/>
              <a:t> «скальный») —термин, вошедший в употребление в середине </a:t>
            </a:r>
            <a:r>
              <a:rPr lang="ru-RU" smtClean="0">
                <a:hlinkClick r:id="rId3" tooltip="XVIII век"/>
              </a:rPr>
              <a:t>XVIII века</a:t>
            </a:r>
            <a:r>
              <a:rPr lang="ru-RU" smtClean="0"/>
              <a:t>; его использовали с негативным оттенком. В XIX в. стиль рококо неправомерно считали продолжением стиля </a:t>
            </a:r>
            <a:r>
              <a:rPr lang="ru-RU" smtClean="0">
                <a:hlinkClick r:id="rId4" tooltip="Барокко"/>
              </a:rPr>
              <a:t>барокко</a:t>
            </a:r>
            <a:r>
              <a:rPr lang="ru-RU" smtClean="0"/>
              <a:t> или даже «высшей стадией искусства барокко».</a:t>
            </a:r>
          </a:p>
        </p:txBody>
      </p:sp>
      <p:pic>
        <p:nvPicPr>
          <p:cNvPr id="21507" name="Picture 2" descr="C:\Users\user\Desktop\Русское искусство XVIII ( 18 ) века\250px-Gau187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76800" y="4105275"/>
            <a:ext cx="34290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3" descr="C:\Users\user\Desktop\Русское искусство XVIII ( 18 ) века\orig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08075" y="4518025"/>
            <a:ext cx="3235325" cy="227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</a:t>
            </a: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арактерные особенности стиля рококо</a:t>
            </a:r>
            <a:endParaRPr lang="ru-RU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76200" y="1371600"/>
            <a:ext cx="9067800" cy="54864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smtClean="0"/>
              <a:t>• Использование ассиметричных динамичных форм. </a:t>
            </a:r>
            <a:br>
              <a:rPr lang="ru-RU" smtClean="0"/>
            </a:br>
            <a:r>
              <a:rPr lang="ru-RU" smtClean="0"/>
              <a:t>• Широкое применение белого и золотого цветов. Часто используются голубой, розовый, желтый и зеленый. </a:t>
            </a:r>
            <a:br>
              <a:rPr lang="ru-RU" smtClean="0"/>
            </a:br>
            <a:r>
              <a:rPr lang="ru-RU" smtClean="0"/>
              <a:t>• Ярко выраженный уход от реальности в театральность и фантазии. </a:t>
            </a:r>
            <a:br>
              <a:rPr lang="ru-RU" smtClean="0"/>
            </a:br>
            <a:r>
              <a:rPr lang="ru-RU" smtClean="0"/>
              <a:t>• Широкое использование восточных мотивов. </a:t>
            </a:r>
            <a:br>
              <a:rPr lang="ru-RU" smtClean="0"/>
            </a:br>
            <a:r>
              <a:rPr lang="ru-RU" smtClean="0"/>
              <a:t>• Удобство, практичность и комфорт. </a:t>
            </a:r>
            <a:br>
              <a:rPr lang="ru-RU" smtClean="0"/>
            </a:br>
            <a:r>
              <a:rPr lang="ru-RU" smtClean="0"/>
              <a:t>• Обращение к мифологии.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user\Desktop\Русское искусство XVIII ( 18 ) века\149302109958fdb1abeffc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390207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user\Desktop\Русское искусство XVIII ( 18 ) века\arxitekturnyj-stil-rokoko-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425" y="2743200"/>
            <a:ext cx="600392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C:\Users\user\Desktop\Русское искусство XVIII ( 18 ) века\images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28588"/>
            <a:ext cx="37338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5" descr="C:\Users\user\Desktop\Русское искусство XVIII ( 18 ) века\depositphotos_161726654-stock-photo-rococo-style-interior-in-th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2743200"/>
            <a:ext cx="2438400" cy="387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611</Words>
  <Application>Microsoft Office PowerPoint</Application>
  <PresentationFormat>Экран (4:3)</PresentationFormat>
  <Paragraphs>48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Calibri</vt:lpstr>
      <vt:lpstr>Arial</vt:lpstr>
      <vt:lpstr>Office Theme</vt:lpstr>
      <vt:lpstr>Слайд 1</vt:lpstr>
      <vt:lpstr>Архитектура</vt:lpstr>
      <vt:lpstr>Слайд 3</vt:lpstr>
      <vt:lpstr>Барокко</vt:lpstr>
      <vt:lpstr>Характерные черты искусства барокко</vt:lpstr>
      <vt:lpstr>Слайд 6</vt:lpstr>
      <vt:lpstr>Рококо</vt:lpstr>
      <vt:lpstr>Характерные особенности стиля рококо</vt:lpstr>
      <vt:lpstr>Слайд 9</vt:lpstr>
      <vt:lpstr>Классицизм</vt:lpstr>
      <vt:lpstr>Характерные черты классицизма.</vt:lpstr>
      <vt:lpstr>Слайд 12</vt:lpstr>
      <vt:lpstr>Петропавловский собор возведён в 1712—1733 годах (архитектор Доменико Трезини) на месте одноимённой деревянной церкви (1703—1704).</vt:lpstr>
      <vt:lpstr>Деревянный Петропавловский собор, старинная гравюра.</vt:lpstr>
      <vt:lpstr>Петергоф, 1907 год </vt:lpstr>
      <vt:lpstr>Панорамный вид стрелки Васильевского острова в С.-Петербурге, выполненный Дж. А. Аткинсоном в период 1805-1807 гг.</vt:lpstr>
      <vt:lpstr>Мраморный дворец построен в 1768—1785 годах по проекту архитектора Антонио Ринальди в стиле классицизм по заказу императрицы Екатерины для её фаворита графа Г. Г. Орлова. Мраморный дворец — первое здание в Петербурге, фасады которого облицованы естественным камнем. Литография Джозефа Шарлеманя (1782—1861)</vt:lpstr>
      <vt:lpstr>Архангельск на старинной гравюре 18 века</vt:lpstr>
      <vt:lpstr>Архангельск на старинной гравюре 18 века</vt:lpstr>
      <vt:lpstr>Живопись</vt:lpstr>
      <vt:lpstr>Слайд 21</vt:lpstr>
      <vt:lpstr>Слайд 22</vt:lpstr>
      <vt:lpstr>Слайд 23</vt:lpstr>
      <vt:lpstr>Фёдор Степанович Рокотов</vt:lpstr>
      <vt:lpstr>Владимир Лукич Боровиковский</vt:lpstr>
      <vt:lpstr>Алексей Гаврилович Венецианов</vt:lpstr>
      <vt:lpstr>Дмитрий Григорьевич Левицкий</vt:lpstr>
      <vt:lpstr>Государственный публичный театр</vt:lpstr>
      <vt:lpstr>Слайд 29</vt:lpstr>
      <vt:lpstr>Прасковья Ивановна Жемчугова</vt:lpstr>
      <vt:lpstr>Слайд 31</vt:lpstr>
    </vt:vector>
  </TitlesOfParts>
  <Company>HYATT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IS</dc:creator>
  <cp:lastModifiedBy>Пользователь Windows</cp:lastModifiedBy>
  <cp:revision>40</cp:revision>
  <dcterms:created xsi:type="dcterms:W3CDTF">2015-12-09T15:59:37Z</dcterms:created>
  <dcterms:modified xsi:type="dcterms:W3CDTF">2020-04-04T11:47:33Z</dcterms:modified>
</cp:coreProperties>
</file>